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57" r:id="rId3"/>
    <p:sldId id="269" r:id="rId4"/>
    <p:sldId id="263" r:id="rId5"/>
    <p:sldId id="256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6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5059E-838E-724B-91E5-E02281C37153}" type="datetimeFigureOut">
              <a:rPr kumimoji="1" lang="ko-KR" altLang="en-US" smtClean="0"/>
              <a:t>2022. 5. 28.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5F09D-72E4-B54B-AE86-DE06DA3191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40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DE319A-23A8-FE4B-AD68-566D19DA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639" t="-287" r="-2686" b="67926"/>
          <a:stretch/>
        </p:blipFill>
        <p:spPr>
          <a:xfrm rot="10003992">
            <a:off x="-353914" y="310548"/>
            <a:ext cx="2989228" cy="2431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C65734-7F8A-EF44-87C6-2AD8A434C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593" r="46786"/>
          <a:stretch/>
        </p:blipFill>
        <p:spPr>
          <a:xfrm rot="5400000">
            <a:off x="10403355" y="5069357"/>
            <a:ext cx="1799289" cy="177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7D8642-EA3C-0944-B200-876EF07C0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09" t="78594" r="529" b="3099"/>
          <a:stretch/>
        </p:blipFill>
        <p:spPr>
          <a:xfrm>
            <a:off x="9554233" y="3756886"/>
            <a:ext cx="1505390" cy="1488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1217D1-3FA4-FE48-A3D4-FAAA29CA8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19" r="79163" b="43333"/>
          <a:stretch/>
        </p:blipFill>
        <p:spPr>
          <a:xfrm rot="10342442">
            <a:off x="11218428" y="3070978"/>
            <a:ext cx="948637" cy="19333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0AB7C4-03A1-B24A-990D-CCD038681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09" t="78594" r="529" b="3099"/>
          <a:stretch/>
        </p:blipFill>
        <p:spPr>
          <a:xfrm>
            <a:off x="9503709" y="6032500"/>
            <a:ext cx="835027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2C97B-92EB-2347-938E-54824A9301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1128DA-270A-475E-97F8-8CFC1554A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6167" y="0"/>
            <a:ext cx="6725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5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01C160-323D-D94F-B547-8850947C43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92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ED7FB-1CA2-CD5B-9088-A45BAD8FA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45ED3-1DC7-541E-4ED0-5ADE33722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E55C8C-8FD5-537C-17DA-4FA073CE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5C51-203D-AD49-ABA0-269196C6B266}" type="datetimeFigureOut">
              <a:rPr kumimoji="1" lang="ko-Kore-KR" altLang="en-US" smtClean="0"/>
              <a:t>2022. 5. 28.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A36-28CD-7BFA-9FA5-804E1F2A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BB18C-7FA7-8B9B-16B0-D6667E98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60AF-07DF-7E49-B080-F31B6BDAD5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862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F174F8C-6795-664E-98A9-3F191809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60"/>
          <a:stretch/>
        </p:blipFill>
        <p:spPr>
          <a:xfrm>
            <a:off x="0" y="0"/>
            <a:ext cx="4508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C00C95F-06BA-B44B-95A9-5999882D1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>
            <a:off x="6850380" y="0"/>
            <a:ext cx="534162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F9FD06-DCED-7144-B6F5-26EF122E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 rot="10800000" flipV="1">
            <a:off x="0" y="0"/>
            <a:ext cx="5341620" cy="3322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98A77F-B1A7-F841-B604-CA6718B48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354" r="27037"/>
          <a:stretch/>
        </p:blipFill>
        <p:spPr>
          <a:xfrm>
            <a:off x="780787" y="1265958"/>
            <a:ext cx="3780045" cy="34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1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B6E2EE-3E27-4678-BB7A-BC1CBB5E1D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180" y="-1"/>
            <a:ext cx="5599006" cy="68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94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15E2957-0F2F-2945-8D42-E3F3FD7E5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878" r="1958"/>
          <a:stretch/>
        </p:blipFill>
        <p:spPr>
          <a:xfrm rot="10800000">
            <a:off x="4555280" y="2108200"/>
            <a:ext cx="7636720" cy="4749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95BF54-3700-274B-BF9D-9580DD5BE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367" b="32778"/>
          <a:stretch/>
        </p:blipFill>
        <p:spPr>
          <a:xfrm>
            <a:off x="1765300" y="3169519"/>
            <a:ext cx="3238500" cy="33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C57857-CA9F-48F9-8DB2-50F99CDDC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6939" y="0"/>
            <a:ext cx="594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C4C2219-6E8F-DB44-99F0-49537CD4E3EF}"/>
              </a:ext>
            </a:extLst>
          </p:cNvPr>
          <p:cNvSpPr/>
          <p:nvPr userDrawn="1"/>
        </p:nvSpPr>
        <p:spPr>
          <a:xfrm>
            <a:off x="465038" y="1155700"/>
            <a:ext cx="3803650" cy="3465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697C2-5031-2D42-90F0-9F2B945B0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61" t="-1" r="7723" b="-1"/>
          <a:stretch/>
        </p:blipFill>
        <p:spPr>
          <a:xfrm>
            <a:off x="1354038" y="2236624"/>
            <a:ext cx="5041900" cy="34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3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E5DB98-DADB-3042-B8BE-124A2CCC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4737B-BC01-E349-86A7-84031AB6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E8334-9C1A-6543-84C6-E7E1E6D81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EA4A9-DD4C-0741-8171-A802B10C54E4}" type="datetimeFigureOut">
              <a:rPr kumimoji="1" lang="ko-KR" altLang="en-US" smtClean="0"/>
              <a:t>2022. 5. 28.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E26C2-8BB0-DD46-8C9A-83A9F2399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637A6-456A-974A-9C32-96F5B0E4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5B990-B0C6-634C-B106-5D500CAEBF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91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4" r:id="rId4"/>
    <p:sldLayoutId id="2147483652" r:id="rId5"/>
    <p:sldLayoutId id="2147483657" r:id="rId6"/>
    <p:sldLayoutId id="2147483651" r:id="rId7"/>
    <p:sldLayoutId id="2147483653" r:id="rId8"/>
    <p:sldLayoutId id="2147483655" r:id="rId9"/>
    <p:sldLayoutId id="2147483656" r:id="rId10"/>
    <p:sldLayoutId id="2147483658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A613-26A2-9D41-84A6-672FFEDD5C09}"/>
              </a:ext>
            </a:extLst>
          </p:cNvPr>
          <p:cNvSpPr txBox="1"/>
          <p:nvPr/>
        </p:nvSpPr>
        <p:spPr>
          <a:xfrm>
            <a:off x="5617030" y="2410802"/>
            <a:ext cx="5681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Futura Medium" panose="020B0602020204020303" pitchFamily="34" charset="-79"/>
              </a:rPr>
              <a:t>시스템분석설계</a:t>
            </a:r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  <a:cs typeface="Futura Medium" panose="020B0602020204020303" pitchFamily="34" charset="-79"/>
              </a:rPr>
              <a:t> </a:t>
            </a:r>
            <a:r>
              <a:rPr kumimoji="1" lang="ko-KR" altLang="en-US" sz="3200" dirty="0">
                <a:latin typeface="NanumMyeongjo" panose="02020603020101020101" pitchFamily="18" charset="-127"/>
                <a:ea typeface="NanumMyeongjo" panose="02020603020101020101" pitchFamily="18" charset="-127"/>
                <a:cs typeface="Futura Medium" panose="020B0602020204020303" pitchFamily="34" charset="-79"/>
              </a:rPr>
              <a:t>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0006D-C544-402E-9D8D-728AFBE463C5}"/>
              </a:ext>
            </a:extLst>
          </p:cNvPr>
          <p:cNvSpPr txBox="1"/>
          <p:nvPr/>
        </p:nvSpPr>
        <p:spPr>
          <a:xfrm>
            <a:off x="8824639" y="3486708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20190685</a:t>
            </a:r>
            <a:r>
              <a:rPr kumimoji="1" lang="ko-KR" altLang="en-US" sz="2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박수민</a:t>
            </a:r>
          </a:p>
        </p:txBody>
      </p:sp>
    </p:spTree>
    <p:extLst>
      <p:ext uri="{BB962C8B-B14F-4D97-AF65-F5344CB8AC3E}">
        <p14:creationId xmlns:p14="http://schemas.microsoft.com/office/powerpoint/2010/main" val="121609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D0FE6A-4755-7262-B50B-42DF3D02D232}"/>
              </a:ext>
            </a:extLst>
          </p:cNvPr>
          <p:cNvSpPr txBox="1"/>
          <p:nvPr/>
        </p:nvSpPr>
        <p:spPr>
          <a:xfrm>
            <a:off x="881743" y="183255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499BC-0F0A-4C10-4FEE-C547BA9EA52F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F7DB-3B8E-D2CD-EF53-4868632D1EF0}"/>
              </a:ext>
            </a:extLst>
          </p:cNvPr>
          <p:cNvSpPr txBox="1"/>
          <p:nvPr/>
        </p:nvSpPr>
        <p:spPr>
          <a:xfrm>
            <a:off x="923608" y="78200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Fork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6789A9B-876E-3741-7161-8D5C77720FE6}"/>
              </a:ext>
            </a:extLst>
          </p:cNvPr>
          <p:cNvCxnSpPr>
            <a:cxnSpLocks/>
          </p:cNvCxnSpPr>
          <p:nvPr/>
        </p:nvCxnSpPr>
        <p:spPr>
          <a:xfrm>
            <a:off x="272143" y="1337692"/>
            <a:ext cx="115715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15F50ADA-0988-C4B0-1E98-BD3861BB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6" y="1529194"/>
            <a:ext cx="5593442" cy="397114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AA74AB7-3D38-1B71-E269-F8E1C0A8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39" y="2703600"/>
            <a:ext cx="6059918" cy="39711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D87E09-4B4C-A1C0-172E-9FDE0A6F0E02}"/>
              </a:ext>
            </a:extLst>
          </p:cNvPr>
          <p:cNvSpPr/>
          <p:nvPr/>
        </p:nvSpPr>
        <p:spPr>
          <a:xfrm>
            <a:off x="3374571" y="2111829"/>
            <a:ext cx="1208315" cy="59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BDEF8-9C6E-302A-C5CB-55DF271ECD74}"/>
              </a:ext>
            </a:extLst>
          </p:cNvPr>
          <p:cNvSpPr txBox="1"/>
          <p:nvPr/>
        </p:nvSpPr>
        <p:spPr>
          <a:xfrm>
            <a:off x="2910164" y="15270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FF0000"/>
                </a:solidFill>
              </a:rPr>
              <a:t>①</a:t>
            </a:r>
            <a:endParaRPr kumimoji="1" lang="ko-Kore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78B074-0A7F-1288-C3BB-0F522B6F6686}"/>
              </a:ext>
            </a:extLst>
          </p:cNvPr>
          <p:cNvSpPr/>
          <p:nvPr/>
        </p:nvSpPr>
        <p:spPr>
          <a:xfrm>
            <a:off x="5794625" y="5998029"/>
            <a:ext cx="1208315" cy="59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09B75-F7EF-A7C5-2853-25DE13213826}"/>
              </a:ext>
            </a:extLst>
          </p:cNvPr>
          <p:cNvSpPr txBox="1"/>
          <p:nvPr/>
        </p:nvSpPr>
        <p:spPr>
          <a:xfrm>
            <a:off x="5286677" y="544591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FF0000"/>
                </a:solidFill>
              </a:rPr>
              <a:t>②</a:t>
            </a:r>
            <a:endParaRPr kumimoji="1" lang="ko-Kore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3DC78-ECAE-368C-C7BB-1BC47DF231EE}"/>
              </a:ext>
            </a:extLst>
          </p:cNvPr>
          <p:cNvSpPr txBox="1"/>
          <p:nvPr/>
        </p:nvSpPr>
        <p:spPr>
          <a:xfrm>
            <a:off x="582736" y="5651270"/>
            <a:ext cx="357982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공유하고자 하는 저장소에 접속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Fork -&gt; Create fork</a:t>
            </a: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253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BDBF9-04A8-50FF-E876-983046140382}"/>
              </a:ext>
            </a:extLst>
          </p:cNvPr>
          <p:cNvSpPr txBox="1"/>
          <p:nvPr/>
        </p:nvSpPr>
        <p:spPr>
          <a:xfrm>
            <a:off x="881743" y="183255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90FD1-6AAE-85AD-98AA-BB0A26340EC1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4AD85-31ED-0B41-6589-62E063D9DEBE}"/>
              </a:ext>
            </a:extLst>
          </p:cNvPr>
          <p:cNvSpPr txBox="1"/>
          <p:nvPr/>
        </p:nvSpPr>
        <p:spPr>
          <a:xfrm>
            <a:off x="923608" y="78200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Fork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9A9929D-F4EB-486F-58AE-642D81EFF27D}"/>
              </a:ext>
            </a:extLst>
          </p:cNvPr>
          <p:cNvCxnSpPr>
            <a:cxnSpLocks/>
          </p:cNvCxnSpPr>
          <p:nvPr/>
        </p:nvCxnSpPr>
        <p:spPr>
          <a:xfrm>
            <a:off x="304800" y="1337692"/>
            <a:ext cx="115388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모니터, 전화이(가) 표시된 사진&#10;&#10;자동 생성된 설명">
            <a:extLst>
              <a:ext uri="{FF2B5EF4-FFF2-40B4-BE49-F238E27FC236}">
                <a16:creationId xmlns:a16="http://schemas.microsoft.com/office/drawing/2014/main" id="{134250F3-BA0C-2199-0E68-167366F3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20" y="1555407"/>
            <a:ext cx="7293429" cy="4221348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D6F2FAA-D808-36B1-2F0E-3889A9B1F39D}"/>
              </a:ext>
            </a:extLst>
          </p:cNvPr>
          <p:cNvCxnSpPr/>
          <p:nvPr/>
        </p:nvCxnSpPr>
        <p:spPr>
          <a:xfrm>
            <a:off x="2797629" y="2416629"/>
            <a:ext cx="30915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D9FA87-7398-C9D0-9B1A-F3023F8CCDF7}"/>
              </a:ext>
            </a:extLst>
          </p:cNvPr>
          <p:cNvSpPr txBox="1"/>
          <p:nvPr/>
        </p:nvSpPr>
        <p:spPr>
          <a:xfrm>
            <a:off x="2384077" y="5920032"/>
            <a:ext cx="5886548" cy="45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en-US" altLang="ko-Kore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자신의 저장소에 저장된 후 가져온 저장소 위치가 나타나게 됨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16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BF8DD-FBF6-B87A-6924-AB917384FF45}"/>
              </a:ext>
            </a:extLst>
          </p:cNvPr>
          <p:cNvSpPr txBox="1"/>
          <p:nvPr/>
        </p:nvSpPr>
        <p:spPr>
          <a:xfrm>
            <a:off x="881743" y="183255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215F3-3143-0F5C-2438-2869067E4EDA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8A37C-968E-516B-1954-655D4847FF85}"/>
              </a:ext>
            </a:extLst>
          </p:cNvPr>
          <p:cNvSpPr txBox="1"/>
          <p:nvPr/>
        </p:nvSpPr>
        <p:spPr>
          <a:xfrm>
            <a:off x="923608" y="782008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Fetch and Merge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669523F-B545-0AD6-923A-C974309F58B1}"/>
              </a:ext>
            </a:extLst>
          </p:cNvPr>
          <p:cNvCxnSpPr>
            <a:cxnSpLocks/>
          </p:cNvCxnSpPr>
          <p:nvPr/>
        </p:nvCxnSpPr>
        <p:spPr>
          <a:xfrm>
            <a:off x="304800" y="1337692"/>
            <a:ext cx="115388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50672EFB-48E1-5D9E-CBF8-DDF80687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1585217"/>
            <a:ext cx="7554686" cy="41889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D57DDD-C5D0-7661-1992-AB2521EC7B40}"/>
              </a:ext>
            </a:extLst>
          </p:cNvPr>
          <p:cNvSpPr/>
          <p:nvPr/>
        </p:nvSpPr>
        <p:spPr>
          <a:xfrm>
            <a:off x="8381999" y="3151052"/>
            <a:ext cx="1415144" cy="459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CD46C-1130-8176-AF56-05F7B84F9A97}"/>
              </a:ext>
            </a:extLst>
          </p:cNvPr>
          <p:cNvSpPr txBox="1"/>
          <p:nvPr/>
        </p:nvSpPr>
        <p:spPr>
          <a:xfrm>
            <a:off x="8008281" y="2526568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FF0000"/>
                </a:solidFill>
              </a:rPr>
              <a:t>①</a:t>
            </a:r>
            <a:endParaRPr kumimoji="1" lang="ko-Kore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2DB39-E0ED-30D9-A1D4-54C7A95EC695}"/>
              </a:ext>
            </a:extLst>
          </p:cNvPr>
          <p:cNvSpPr/>
          <p:nvPr/>
        </p:nvSpPr>
        <p:spPr>
          <a:xfrm>
            <a:off x="8080623" y="4452257"/>
            <a:ext cx="1553233" cy="591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BF2B3-2E3D-A967-E347-B945C1E12B17}"/>
              </a:ext>
            </a:extLst>
          </p:cNvPr>
          <p:cNvSpPr txBox="1"/>
          <p:nvPr/>
        </p:nvSpPr>
        <p:spPr>
          <a:xfrm>
            <a:off x="7529131" y="39707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FF0000"/>
                </a:solidFill>
              </a:rPr>
              <a:t>②</a:t>
            </a:r>
            <a:endParaRPr kumimoji="1" lang="ko-Kore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EA317-1470-9C86-8953-D558762E3953}"/>
              </a:ext>
            </a:extLst>
          </p:cNvPr>
          <p:cNvSpPr txBox="1"/>
          <p:nvPr/>
        </p:nvSpPr>
        <p:spPr>
          <a:xfrm>
            <a:off x="2194075" y="5788681"/>
            <a:ext cx="4488729" cy="87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en-US" altLang="ko-Kore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Fork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해 온 저장소에서 변경 사항이 있는 경우</a:t>
            </a:r>
            <a:endParaRPr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Fetch upstream -&gt; Fetch and merge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53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7328A-A502-F129-3706-8E45A47F2A44}"/>
              </a:ext>
            </a:extLst>
          </p:cNvPr>
          <p:cNvSpPr txBox="1"/>
          <p:nvPr/>
        </p:nvSpPr>
        <p:spPr>
          <a:xfrm>
            <a:off x="881743" y="183255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4CF66-951C-8630-85AB-C29BCA5B34A5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BB856-92B4-3A70-2C06-85F2BA2C9B4E}"/>
              </a:ext>
            </a:extLst>
          </p:cNvPr>
          <p:cNvSpPr txBox="1"/>
          <p:nvPr/>
        </p:nvSpPr>
        <p:spPr>
          <a:xfrm>
            <a:off x="923608" y="782008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Pull Request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9C76885-37DD-1D61-796B-FA8006880135}"/>
              </a:ext>
            </a:extLst>
          </p:cNvPr>
          <p:cNvCxnSpPr>
            <a:cxnSpLocks/>
          </p:cNvCxnSpPr>
          <p:nvPr/>
        </p:nvCxnSpPr>
        <p:spPr>
          <a:xfrm>
            <a:off x="283029" y="1337692"/>
            <a:ext cx="115606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2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63D7B-7867-D047-9B70-CFAFE3DE56DA}"/>
              </a:ext>
            </a:extLst>
          </p:cNvPr>
          <p:cNvSpPr txBox="1"/>
          <p:nvPr/>
        </p:nvSpPr>
        <p:spPr>
          <a:xfrm>
            <a:off x="4697059" y="3167390"/>
            <a:ext cx="279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bg1"/>
                </a:solidFill>
                <a:latin typeface="Bell MT" panose="02020503060305020303" pitchFamily="18" charset="0"/>
              </a:rPr>
              <a:t>THANK YOU </a:t>
            </a:r>
            <a:r>
              <a:rPr kumimoji="1" lang="en-US" altLang="ko-KR" sz="2800" b="1" dirty="0">
                <a:solidFill>
                  <a:schemeClr val="bg1"/>
                </a:solidFill>
                <a:latin typeface="Bell MT" panose="02020503060305020303" pitchFamily="18" charset="0"/>
                <a:sym typeface="Wingdings" pitchFamily="2" charset="2"/>
              </a:rPr>
              <a:t></a:t>
            </a:r>
            <a:endParaRPr kumimoji="1" lang="ko-KR" altLang="en-US" sz="28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1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93BCB0F-6F7D-D241-BFCA-436C39A6DC31}"/>
              </a:ext>
            </a:extLst>
          </p:cNvPr>
          <p:cNvSpPr txBox="1"/>
          <p:nvPr/>
        </p:nvSpPr>
        <p:spPr>
          <a:xfrm>
            <a:off x="9028998" y="937072"/>
            <a:ext cx="1255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목차</a:t>
            </a:r>
            <a:endParaRPr kumimoji="1" lang="en-US" altLang="ko-KR" sz="4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A3ADC-D7CA-9FE8-3DF9-BE0C9CB11C55}"/>
              </a:ext>
            </a:extLst>
          </p:cNvPr>
          <p:cNvSpPr txBox="1"/>
          <p:nvPr/>
        </p:nvSpPr>
        <p:spPr>
          <a:xfrm>
            <a:off x="1656544" y="937072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머리말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544753-CECB-01A8-1CA7-3D326D9130A9}"/>
              </a:ext>
            </a:extLst>
          </p:cNvPr>
          <p:cNvSpPr txBox="1"/>
          <p:nvPr/>
        </p:nvSpPr>
        <p:spPr>
          <a:xfrm>
            <a:off x="1656547" y="1706513"/>
            <a:ext cx="318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소프트웨어 공학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A2E01A-5DA2-FD71-C061-ED17BBC4C600}"/>
              </a:ext>
            </a:extLst>
          </p:cNvPr>
          <p:cNvSpPr txBox="1"/>
          <p:nvPr/>
        </p:nvSpPr>
        <p:spPr>
          <a:xfrm>
            <a:off x="1656546" y="2475954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ko-KR" altLang="en-US" sz="2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59A939-285B-7635-A4EC-DB1BCADF4E60}"/>
              </a:ext>
            </a:extLst>
          </p:cNvPr>
          <p:cNvSpPr txBox="1"/>
          <p:nvPr/>
        </p:nvSpPr>
        <p:spPr>
          <a:xfrm>
            <a:off x="1656545" y="3245395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Android Studio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F7DCC4-6B78-553F-5BC8-B436833DBCEB}"/>
              </a:ext>
            </a:extLst>
          </p:cNvPr>
          <p:cNvSpPr txBox="1"/>
          <p:nvPr/>
        </p:nvSpPr>
        <p:spPr>
          <a:xfrm>
            <a:off x="1656544" y="4014836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Arduino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23070E-2AC0-B7EF-53AF-D281273886C6}"/>
              </a:ext>
            </a:extLst>
          </p:cNvPr>
          <p:cNvSpPr txBox="1"/>
          <p:nvPr/>
        </p:nvSpPr>
        <p:spPr>
          <a:xfrm>
            <a:off x="1656544" y="4784277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6.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Firebase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5E7D84-3FCA-9E26-F3A8-2C58AFD10FE5}"/>
              </a:ext>
            </a:extLst>
          </p:cNvPr>
          <p:cNvSpPr txBox="1"/>
          <p:nvPr/>
        </p:nvSpPr>
        <p:spPr>
          <a:xfrm>
            <a:off x="1656544" y="5553718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7.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후기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18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93BCB0F-6F7D-D241-BFCA-436C39A6DC31}"/>
              </a:ext>
            </a:extLst>
          </p:cNvPr>
          <p:cNvSpPr txBox="1"/>
          <p:nvPr/>
        </p:nvSpPr>
        <p:spPr>
          <a:xfrm>
            <a:off x="8744578" y="93707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머리말</a:t>
            </a:r>
            <a:endParaRPr kumimoji="1" lang="en-US" altLang="ko-KR" sz="4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양쪽 중괄호 2">
            <a:extLst>
              <a:ext uri="{FF2B5EF4-FFF2-40B4-BE49-F238E27FC236}">
                <a16:creationId xmlns:a16="http://schemas.microsoft.com/office/drawing/2014/main" id="{CF99C15E-5BD1-DBF1-699F-01E5920C07BD}"/>
              </a:ext>
            </a:extLst>
          </p:cNvPr>
          <p:cNvSpPr/>
          <p:nvPr/>
        </p:nvSpPr>
        <p:spPr>
          <a:xfrm>
            <a:off x="654086" y="1246705"/>
            <a:ext cx="5586673" cy="4364590"/>
          </a:xfrm>
          <a:prstGeom prst="bracePair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6B13-D157-03CA-D1CC-88CBFE8E59D8}"/>
              </a:ext>
            </a:extLst>
          </p:cNvPr>
          <p:cNvSpPr txBox="1"/>
          <p:nvPr/>
        </p:nvSpPr>
        <p:spPr>
          <a:xfrm>
            <a:off x="1175005" y="2039324"/>
            <a:ext cx="4544834" cy="277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ore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이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포트폴리오는 팀 프로젝트 개발의</a:t>
            </a:r>
            <a:endParaRPr kumimoji="1"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각 기능에 필요한 내용 및 실습 코드 정리와</a:t>
            </a:r>
            <a:endParaRPr kumimoji="1"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 개발 프로세스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프로젝트 관리 등</a:t>
            </a:r>
            <a:endParaRPr kumimoji="1"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 개발에 필요한 내용을 중점적으로</a:t>
            </a:r>
            <a:endParaRPr kumimoji="1"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다루었습니다</a:t>
            </a:r>
            <a:r>
              <a:rPr kumimoji="1"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76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33AC72D-93CF-BFCB-B3F7-8807DA26FF1A}"/>
              </a:ext>
            </a:extLst>
          </p:cNvPr>
          <p:cNvSpPr txBox="1"/>
          <p:nvPr/>
        </p:nvSpPr>
        <p:spPr>
          <a:xfrm>
            <a:off x="664028" y="2752283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공학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56ABD-1CBC-E98E-9A0F-FDF1FEBD4D7B}"/>
              </a:ext>
            </a:extLst>
          </p:cNvPr>
          <p:cNvSpPr txBox="1"/>
          <p:nvPr/>
        </p:nvSpPr>
        <p:spPr>
          <a:xfrm>
            <a:off x="6642204" y="1936676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소프트웨어 공학 개요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3C5E1F-D818-210C-621E-556FB9FEF3A1}"/>
              </a:ext>
            </a:extLst>
          </p:cNvPr>
          <p:cNvSpPr txBox="1"/>
          <p:nvPr/>
        </p:nvSpPr>
        <p:spPr>
          <a:xfrm>
            <a:off x="6642205" y="2844616"/>
            <a:ext cx="46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소프트웨어 프로세스 모델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855F4-7318-E39E-14AD-7DFBFF377CC7}"/>
              </a:ext>
            </a:extLst>
          </p:cNvPr>
          <p:cNvSpPr txBox="1"/>
          <p:nvPr/>
        </p:nvSpPr>
        <p:spPr>
          <a:xfrm>
            <a:off x="6642204" y="3752556"/>
            <a:ext cx="318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프로토타입 모델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85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CC3B4-861B-96A7-8640-A685A6DFB40B}"/>
              </a:ext>
            </a:extLst>
          </p:cNvPr>
          <p:cNvSpPr txBox="1"/>
          <p:nvPr/>
        </p:nvSpPr>
        <p:spPr>
          <a:xfrm>
            <a:off x="881743" y="183255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공학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7D8E3-DC2E-BC90-DDA5-F051A44BCF4A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17E9-73A3-830D-AC2C-436723B9540A}"/>
              </a:ext>
            </a:extLst>
          </p:cNvPr>
          <p:cNvSpPr txBox="1"/>
          <p:nvPr/>
        </p:nvSpPr>
        <p:spPr>
          <a:xfrm>
            <a:off x="923608" y="782008"/>
            <a:ext cx="299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공학 개요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D535064-4D18-3326-A3AE-909AF5DE9B6E}"/>
              </a:ext>
            </a:extLst>
          </p:cNvPr>
          <p:cNvCxnSpPr>
            <a:cxnSpLocks/>
          </p:cNvCxnSpPr>
          <p:nvPr/>
        </p:nvCxnSpPr>
        <p:spPr>
          <a:xfrm>
            <a:off x="408214" y="1337692"/>
            <a:ext cx="1143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3952623C-378A-08CE-C92F-3C1DE9B51C05}"/>
              </a:ext>
            </a:extLst>
          </p:cNvPr>
          <p:cNvSpPr/>
          <p:nvPr/>
        </p:nvSpPr>
        <p:spPr>
          <a:xfrm>
            <a:off x="348344" y="1796343"/>
            <a:ext cx="5586673" cy="4364590"/>
          </a:xfrm>
          <a:prstGeom prst="bracePair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1F567-9C86-3771-9E51-6561F00E2F89}"/>
              </a:ext>
            </a:extLst>
          </p:cNvPr>
          <p:cNvSpPr txBox="1"/>
          <p:nvPr/>
        </p:nvSpPr>
        <p:spPr>
          <a:xfrm>
            <a:off x="1171223" y="2580819"/>
            <a:ext cx="4057521" cy="3039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개발 과정 복잡함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참여 인력이 많아 의사 결정 혼잡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개발 기간이 긺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기간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비용 제약</a:t>
            </a:r>
            <a:endParaRPr kumimoji="1" lang="en-US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78344-44E7-B887-260B-82F27D8F3177}"/>
              </a:ext>
            </a:extLst>
          </p:cNvPr>
          <p:cNvSpPr txBox="1"/>
          <p:nvPr/>
        </p:nvSpPr>
        <p:spPr>
          <a:xfrm>
            <a:off x="1204290" y="1921056"/>
            <a:ext cx="387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 개발의 어려움</a:t>
            </a:r>
            <a:endParaRPr kumimoji="1" lang="ko-Kore-KR" altLang="en-US" sz="2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양쪽 중괄호 15">
            <a:extLst>
              <a:ext uri="{FF2B5EF4-FFF2-40B4-BE49-F238E27FC236}">
                <a16:creationId xmlns:a16="http://schemas.microsoft.com/office/drawing/2014/main" id="{965B3AD1-C511-04D3-C991-FB01AC1B1C97}"/>
              </a:ext>
            </a:extLst>
          </p:cNvPr>
          <p:cNvSpPr/>
          <p:nvPr/>
        </p:nvSpPr>
        <p:spPr>
          <a:xfrm>
            <a:off x="6256983" y="1796343"/>
            <a:ext cx="5586673" cy="4364590"/>
          </a:xfrm>
          <a:prstGeom prst="bracePair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3ED62-4F72-B989-EE07-F6B7202294A2}"/>
              </a:ext>
            </a:extLst>
          </p:cNvPr>
          <p:cNvSpPr txBox="1"/>
          <p:nvPr/>
        </p:nvSpPr>
        <p:spPr>
          <a:xfrm>
            <a:off x="7271627" y="1921055"/>
            <a:ext cx="3557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 공학의 목적</a:t>
            </a:r>
            <a:endParaRPr kumimoji="1" lang="ko-Kore-KR" altLang="en-US" sz="2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4BCAC-2841-092C-DFAC-829CBAA4A331}"/>
              </a:ext>
            </a:extLst>
          </p:cNvPr>
          <p:cNvSpPr txBox="1"/>
          <p:nvPr/>
        </p:nvSpPr>
        <p:spPr>
          <a:xfrm>
            <a:off x="7101640" y="2632051"/>
            <a:ext cx="3980577" cy="2693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S/W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개발의 어려움 해결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효율적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개발을 통한 생산성 향상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ore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고품질 소프트웨어 제품 개발</a:t>
            </a:r>
            <a:endParaRPr kumimoji="1" lang="en-US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0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C8907-F9D2-D827-2007-370284DB0953}"/>
              </a:ext>
            </a:extLst>
          </p:cNvPr>
          <p:cNvSpPr txBox="1"/>
          <p:nvPr/>
        </p:nvSpPr>
        <p:spPr>
          <a:xfrm>
            <a:off x="881743" y="183255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공학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028D7-2362-5675-93F4-F096727E393E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4656E-6EC9-F579-970E-8910B421243A}"/>
              </a:ext>
            </a:extLst>
          </p:cNvPr>
          <p:cNvSpPr txBox="1"/>
          <p:nvPr/>
        </p:nvSpPr>
        <p:spPr>
          <a:xfrm>
            <a:off x="923608" y="782008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 프로세스 모델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11EC6A15-64BF-CF57-BDA2-250479158C22}"/>
              </a:ext>
            </a:extLst>
          </p:cNvPr>
          <p:cNvCxnSpPr>
            <a:cxnSpLocks/>
          </p:cNvCxnSpPr>
          <p:nvPr/>
        </p:nvCxnSpPr>
        <p:spPr>
          <a:xfrm>
            <a:off x="408214" y="1337692"/>
            <a:ext cx="1143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D786D9-94E8-9E29-CA6D-1DB58EDB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" y="1842426"/>
            <a:ext cx="5876930" cy="4233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F3E3B-14EF-B949-CADA-BD2C1C107F84}"/>
              </a:ext>
            </a:extLst>
          </p:cNvPr>
          <p:cNvSpPr txBox="1"/>
          <p:nvPr/>
        </p:nvSpPr>
        <p:spPr>
          <a:xfrm>
            <a:off x="6096000" y="1542642"/>
            <a:ext cx="5368777" cy="5014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ko-Kore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정의</a:t>
            </a:r>
            <a:endParaRPr lang="en-US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SW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개발에 대한 전체적인 흐름을 체계화한 개념</a:t>
            </a:r>
            <a:endParaRPr lang="en-US" altLang="ko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개발 계획 수립부터 폐기까지 전 과정을 다룸</a:t>
            </a:r>
            <a:endParaRPr lang="en-US" altLang="ko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순차적 단계로 이루어짐</a:t>
            </a:r>
            <a:endParaRPr lang="en-US" altLang="ko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endParaRPr lang="ko-Kore-KR" altLang="ko-Kore-KR" sz="1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ore-KR" altLang="ko-Kore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목적</a:t>
            </a:r>
            <a:endParaRPr lang="en-US" altLang="ko-Kore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 개발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과정을 하나의 프로세스로 정의</a:t>
            </a:r>
            <a:endParaRPr lang="en-US" altLang="ko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주어진 예산과 자원으로 개발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하는 방법을 정의</a:t>
            </a:r>
            <a:endParaRPr lang="en-US" altLang="ko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 </a:t>
            </a:r>
            <a:r>
              <a:rPr lang="ko-Kore-KR" altLang="en-US" sz="1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고품질 소프트웨어 제품 생산을 목적으로 함</a:t>
            </a:r>
            <a:endParaRPr lang="ko-Kore-KR" altLang="ko-Kore-KR" sz="1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0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DE69D6-8FCA-12AF-6F68-1D0DE4529BAA}"/>
              </a:ext>
            </a:extLst>
          </p:cNvPr>
          <p:cNvSpPr txBox="1"/>
          <p:nvPr/>
        </p:nvSpPr>
        <p:spPr>
          <a:xfrm>
            <a:off x="881743" y="183255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공학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E9FB7-ADB6-CA51-CA02-1EBE8909F96C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F8C1E-4064-67EC-0194-0D69A45E99DF}"/>
              </a:ext>
            </a:extLst>
          </p:cNvPr>
          <p:cNvSpPr txBox="1"/>
          <p:nvPr/>
        </p:nvSpPr>
        <p:spPr>
          <a:xfrm>
            <a:off x="923608" y="782008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프로토타입 모델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748663B-232E-98E9-9837-8B422A72A5BB}"/>
              </a:ext>
            </a:extLst>
          </p:cNvPr>
          <p:cNvCxnSpPr>
            <a:cxnSpLocks/>
          </p:cNvCxnSpPr>
          <p:nvPr/>
        </p:nvCxnSpPr>
        <p:spPr>
          <a:xfrm>
            <a:off x="408214" y="1337692"/>
            <a:ext cx="1143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A71C33F-143F-FB4E-CDD8-52C3F2D5A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93" y="1577607"/>
            <a:ext cx="8232413" cy="3184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B9B878-465C-A2D6-0471-4906C3FBDE73}"/>
              </a:ext>
            </a:extLst>
          </p:cNvPr>
          <p:cNvSpPr txBox="1"/>
          <p:nvPr/>
        </p:nvSpPr>
        <p:spPr>
          <a:xfrm>
            <a:off x="1501761" y="5001584"/>
            <a:ext cx="57967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latinLnBrk="0"/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프로토타입 모델</a:t>
            </a:r>
            <a:endParaRPr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/>
            <a:endParaRPr lang="en-US" altLang="ko-Kore-KR" sz="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입력 화면을 통한 사용자의 요구 항목 확인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ko-Kore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출력 결과를 통해 사용자가 원하는 것인지 확인</a:t>
            </a:r>
            <a:endParaRPr lang="ko-Kore-KR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81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D0FE6A-4755-7262-B50B-42DF3D02D232}"/>
              </a:ext>
            </a:extLst>
          </p:cNvPr>
          <p:cNvSpPr txBox="1"/>
          <p:nvPr/>
        </p:nvSpPr>
        <p:spPr>
          <a:xfrm>
            <a:off x="881743" y="183255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소프트웨어</a:t>
            </a:r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공학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499BC-0F0A-4C10-4FEE-C547BA9EA52F}"/>
              </a:ext>
            </a:extLst>
          </p:cNvPr>
          <p:cNvSpPr txBox="1"/>
          <p:nvPr/>
        </p:nvSpPr>
        <p:spPr>
          <a:xfrm>
            <a:off x="187436" y="0"/>
            <a:ext cx="7906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endParaRPr kumimoji="1" lang="ko-Kore-KR" altLang="en-US" sz="8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F7DB-3B8E-D2CD-EF53-4868632D1EF0}"/>
              </a:ext>
            </a:extLst>
          </p:cNvPr>
          <p:cNvSpPr txBox="1"/>
          <p:nvPr/>
        </p:nvSpPr>
        <p:spPr>
          <a:xfrm>
            <a:off x="923608" y="782008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프로토타입 모델</a:t>
            </a:r>
            <a:endParaRPr kumimoji="1" lang="ko-Kore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6789A9B-876E-3741-7161-8D5C77720FE6}"/>
              </a:ext>
            </a:extLst>
          </p:cNvPr>
          <p:cNvCxnSpPr>
            <a:cxnSpLocks/>
          </p:cNvCxnSpPr>
          <p:nvPr/>
        </p:nvCxnSpPr>
        <p:spPr>
          <a:xfrm>
            <a:off x="408214" y="1337692"/>
            <a:ext cx="1143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13A70F8-638C-02FF-5C9D-19B56A0A0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94" y="1575711"/>
            <a:ext cx="8232412" cy="3184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5D594-AF0D-8FBE-2C1D-DDF456FA35CC}"/>
              </a:ext>
            </a:extLst>
          </p:cNvPr>
          <p:cNvSpPr txBox="1"/>
          <p:nvPr/>
        </p:nvSpPr>
        <p:spPr>
          <a:xfrm>
            <a:off x="1501761" y="5001584"/>
            <a:ext cx="63434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latinLnBrk="0"/>
            <a:r>
              <a:rPr lang="ko-Kore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 팀 프로젝트 개발 모델</a:t>
            </a:r>
            <a:endParaRPr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/>
            <a:endParaRPr lang="en-US" altLang="ko-Kore-KR" sz="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 고객이 없으므로 요구 사항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유지보수 항목 제거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  </a:t>
            </a:r>
            <a:r>
              <a:rPr lang="ko-Kore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■</a:t>
            </a:r>
            <a:r>
              <a:rPr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프로토타입 부분 요구 수정</a:t>
            </a: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고객 평가 항목 제거</a:t>
            </a:r>
            <a:endParaRPr lang="ko-Kore-KR" altLang="ko-Kore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43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33AC72D-93CF-BFCB-B3F7-8807DA26FF1A}"/>
              </a:ext>
            </a:extLst>
          </p:cNvPr>
          <p:cNvSpPr txBox="1"/>
          <p:nvPr/>
        </p:nvSpPr>
        <p:spPr>
          <a:xfrm>
            <a:off x="1687285" y="2752283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err="1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깃허브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56ABD-1CBC-E98E-9A0F-FDF1FEBD4D7B}"/>
              </a:ext>
            </a:extLst>
          </p:cNvPr>
          <p:cNvSpPr txBox="1"/>
          <p:nvPr/>
        </p:nvSpPr>
        <p:spPr>
          <a:xfrm>
            <a:off x="7088518" y="1936676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Fork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3C5E1F-D818-210C-621E-556FB9FEF3A1}"/>
              </a:ext>
            </a:extLst>
          </p:cNvPr>
          <p:cNvSpPr txBox="1"/>
          <p:nvPr/>
        </p:nvSpPr>
        <p:spPr>
          <a:xfrm>
            <a:off x="7088519" y="2844616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Fetch and Merge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855F4-7318-E39E-14AD-7DFBFF377CC7}"/>
              </a:ext>
            </a:extLst>
          </p:cNvPr>
          <p:cNvSpPr txBox="1"/>
          <p:nvPr/>
        </p:nvSpPr>
        <p:spPr>
          <a:xfrm>
            <a:off x="7088518" y="3752556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3.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 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Pull Request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65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316</Words>
  <Application>Microsoft Macintosh PowerPoint</Application>
  <PresentationFormat>와이드스크린</PresentationFormat>
  <Paragraphs>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NanumMyeongjo</vt:lpstr>
      <vt:lpstr>Arial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 Sun Joe</dc:creator>
  <cp:lastModifiedBy>박수민</cp:lastModifiedBy>
  <cp:revision>23</cp:revision>
  <dcterms:created xsi:type="dcterms:W3CDTF">2021-10-23T11:35:53Z</dcterms:created>
  <dcterms:modified xsi:type="dcterms:W3CDTF">2022-05-28T08:00:54Z</dcterms:modified>
</cp:coreProperties>
</file>